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352" r:id="rId2"/>
    <p:sldId id="389" r:id="rId3"/>
    <p:sldId id="446" r:id="rId4"/>
    <p:sldId id="431" r:id="rId5"/>
    <p:sldId id="445" r:id="rId6"/>
    <p:sldId id="438" r:id="rId7"/>
    <p:sldId id="447" r:id="rId8"/>
    <p:sldId id="439" r:id="rId9"/>
    <p:sldId id="440" r:id="rId10"/>
    <p:sldId id="441" r:id="rId11"/>
    <p:sldId id="442" r:id="rId12"/>
    <p:sldId id="443" r:id="rId13"/>
    <p:sldId id="450" r:id="rId14"/>
    <p:sldId id="448" r:id="rId15"/>
    <p:sldId id="449" r:id="rId16"/>
    <p:sldId id="444" r:id="rId17"/>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8797" autoAdjust="0"/>
  </p:normalViewPr>
  <p:slideViewPr>
    <p:cSldViewPr>
      <p:cViewPr>
        <p:scale>
          <a:sx n="68" d="100"/>
          <a:sy n="68" d="100"/>
        </p:scale>
        <p:origin x="-1128" y="-6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390A232-093D-4605-ADBC-5D53A751FE43}" type="datetimeFigureOut">
              <a:rPr lang="es-MX" smtClean="0"/>
              <a:pPr/>
              <a:t>20/05/2016</a:t>
            </a:fld>
            <a:endParaRPr lang="es-MX"/>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1676" y="4416427"/>
            <a:ext cx="5607050" cy="41830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CBDB4A1-2EC4-49A4-9D35-ED42F18484CA}" type="slidenum">
              <a:rPr lang="es-MX" smtClean="0"/>
              <a:pPr/>
              <a:t>‹Nº›</a:t>
            </a:fld>
            <a:endParaRPr lang="es-MX"/>
          </a:p>
        </p:txBody>
      </p:sp>
    </p:spTree>
    <p:extLst>
      <p:ext uri="{BB962C8B-B14F-4D97-AF65-F5344CB8AC3E}">
        <p14:creationId xmlns:p14="http://schemas.microsoft.com/office/powerpoint/2010/main" val="3036140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2</a:t>
            </a:fld>
            <a:endParaRPr lang="es-MX"/>
          </a:p>
        </p:txBody>
      </p:sp>
    </p:spTree>
    <p:extLst>
      <p:ext uri="{BB962C8B-B14F-4D97-AF65-F5344CB8AC3E}">
        <p14:creationId xmlns:p14="http://schemas.microsoft.com/office/powerpoint/2010/main" val="2555879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11</a:t>
            </a:fld>
            <a:endParaRPr lang="es-MX"/>
          </a:p>
        </p:txBody>
      </p:sp>
    </p:spTree>
    <p:extLst>
      <p:ext uri="{BB962C8B-B14F-4D97-AF65-F5344CB8AC3E}">
        <p14:creationId xmlns:p14="http://schemas.microsoft.com/office/powerpoint/2010/main" val="122468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12</a:t>
            </a:fld>
            <a:endParaRPr lang="es-MX"/>
          </a:p>
        </p:txBody>
      </p:sp>
    </p:spTree>
    <p:extLst>
      <p:ext uri="{BB962C8B-B14F-4D97-AF65-F5344CB8AC3E}">
        <p14:creationId xmlns:p14="http://schemas.microsoft.com/office/powerpoint/2010/main" val="16606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13</a:t>
            </a:fld>
            <a:endParaRPr lang="es-MX"/>
          </a:p>
        </p:txBody>
      </p:sp>
    </p:spTree>
    <p:extLst>
      <p:ext uri="{BB962C8B-B14F-4D97-AF65-F5344CB8AC3E}">
        <p14:creationId xmlns:p14="http://schemas.microsoft.com/office/powerpoint/2010/main" val="1322327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14</a:t>
            </a:fld>
            <a:endParaRPr lang="es-MX"/>
          </a:p>
        </p:txBody>
      </p:sp>
    </p:spTree>
    <p:extLst>
      <p:ext uri="{BB962C8B-B14F-4D97-AF65-F5344CB8AC3E}">
        <p14:creationId xmlns:p14="http://schemas.microsoft.com/office/powerpoint/2010/main" val="1561352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15</a:t>
            </a:fld>
            <a:endParaRPr lang="es-MX"/>
          </a:p>
        </p:txBody>
      </p:sp>
    </p:spTree>
    <p:extLst>
      <p:ext uri="{BB962C8B-B14F-4D97-AF65-F5344CB8AC3E}">
        <p14:creationId xmlns:p14="http://schemas.microsoft.com/office/powerpoint/2010/main" val="3761795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16</a:t>
            </a:fld>
            <a:endParaRPr lang="es-MX"/>
          </a:p>
        </p:txBody>
      </p:sp>
    </p:spTree>
    <p:extLst>
      <p:ext uri="{BB962C8B-B14F-4D97-AF65-F5344CB8AC3E}">
        <p14:creationId xmlns:p14="http://schemas.microsoft.com/office/powerpoint/2010/main" val="168737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3</a:t>
            </a:fld>
            <a:endParaRPr lang="es-MX"/>
          </a:p>
        </p:txBody>
      </p:sp>
    </p:spTree>
    <p:extLst>
      <p:ext uri="{BB962C8B-B14F-4D97-AF65-F5344CB8AC3E}">
        <p14:creationId xmlns:p14="http://schemas.microsoft.com/office/powerpoint/2010/main" val="4047343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4</a:t>
            </a:fld>
            <a:endParaRPr lang="es-MX"/>
          </a:p>
        </p:txBody>
      </p:sp>
    </p:spTree>
    <p:extLst>
      <p:ext uri="{BB962C8B-B14F-4D97-AF65-F5344CB8AC3E}">
        <p14:creationId xmlns:p14="http://schemas.microsoft.com/office/powerpoint/2010/main" val="6903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5</a:t>
            </a:fld>
            <a:endParaRPr lang="es-MX"/>
          </a:p>
        </p:txBody>
      </p:sp>
    </p:spTree>
    <p:extLst>
      <p:ext uri="{BB962C8B-B14F-4D97-AF65-F5344CB8AC3E}">
        <p14:creationId xmlns:p14="http://schemas.microsoft.com/office/powerpoint/2010/main" val="311083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6</a:t>
            </a:fld>
            <a:endParaRPr lang="es-MX"/>
          </a:p>
        </p:txBody>
      </p:sp>
    </p:spTree>
    <p:extLst>
      <p:ext uri="{BB962C8B-B14F-4D97-AF65-F5344CB8AC3E}">
        <p14:creationId xmlns:p14="http://schemas.microsoft.com/office/powerpoint/2010/main" val="1575423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7</a:t>
            </a:fld>
            <a:endParaRPr lang="es-MX"/>
          </a:p>
        </p:txBody>
      </p:sp>
    </p:spTree>
    <p:extLst>
      <p:ext uri="{BB962C8B-B14F-4D97-AF65-F5344CB8AC3E}">
        <p14:creationId xmlns:p14="http://schemas.microsoft.com/office/powerpoint/2010/main" val="1786896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8</a:t>
            </a:fld>
            <a:endParaRPr lang="es-MX"/>
          </a:p>
        </p:txBody>
      </p:sp>
    </p:spTree>
    <p:extLst>
      <p:ext uri="{BB962C8B-B14F-4D97-AF65-F5344CB8AC3E}">
        <p14:creationId xmlns:p14="http://schemas.microsoft.com/office/powerpoint/2010/main" val="3641095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9</a:t>
            </a:fld>
            <a:endParaRPr lang="es-MX"/>
          </a:p>
        </p:txBody>
      </p:sp>
    </p:spTree>
    <p:extLst>
      <p:ext uri="{BB962C8B-B14F-4D97-AF65-F5344CB8AC3E}">
        <p14:creationId xmlns:p14="http://schemas.microsoft.com/office/powerpoint/2010/main" val="282478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BDB4A1-2EC4-49A4-9D35-ED42F18484CA}" type="slidenum">
              <a:rPr lang="es-MX" smtClean="0"/>
              <a:pPr/>
              <a:t>10</a:t>
            </a:fld>
            <a:endParaRPr lang="es-MX"/>
          </a:p>
        </p:txBody>
      </p:sp>
    </p:spTree>
    <p:extLst>
      <p:ext uri="{BB962C8B-B14F-4D97-AF65-F5344CB8AC3E}">
        <p14:creationId xmlns:p14="http://schemas.microsoft.com/office/powerpoint/2010/main" val="312906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31B1F3DA-C287-4D66-B575-EE39538C42E3}"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31B1F3DA-C287-4D66-B575-EE39538C42E3}"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31B1F3DA-C287-4D66-B575-EE39538C42E3}" type="slidenum">
              <a:rPr lang="es-MX" smtClean="0"/>
              <a:pPr/>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BCACEB22-C6FC-44A3-9F7A-F40909E299ED}" type="datetimeFigureOut">
              <a:rPr lang="es-MX" smtClean="0"/>
              <a:pPr/>
              <a:t>20/05/2016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31B1F3DA-C287-4D66-B575-EE39538C42E3}" type="slidenum">
              <a:rPr lang="es-MX" smtClean="0"/>
              <a:pPr/>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CACEB22-C6FC-44A3-9F7A-F40909E299ED}" type="datetimeFigureOut">
              <a:rPr lang="es-MX" smtClean="0"/>
              <a:pPr/>
              <a:t>20/05/2016</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1B1F3DA-C287-4D66-B575-EE39538C42E3}" type="slidenum">
              <a:rPr lang="es-MX" smtClean="0"/>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858218"/>
          </a:xfrm>
        </p:spPr>
        <p:txBody>
          <a:bodyPr>
            <a:normAutofit fontScale="90000"/>
          </a:bodyPr>
          <a:lstStyle/>
          <a:p>
            <a:pPr algn="ctr"/>
            <a:r>
              <a:rPr lang="es-MX" b="1" dirty="0" smtClean="0"/>
              <a:t/>
            </a:r>
            <a:br>
              <a:rPr lang="es-MX" b="1" dirty="0" smtClean="0"/>
            </a:br>
            <a:r>
              <a:rPr lang="es-MX" b="1" dirty="0" smtClean="0"/>
              <a:t/>
            </a:r>
            <a:br>
              <a:rPr lang="es-MX" b="1" dirty="0" smtClean="0"/>
            </a:br>
            <a:r>
              <a:rPr lang="es-MX" b="1" dirty="0" smtClean="0"/>
              <a:t/>
            </a:r>
            <a:br>
              <a:rPr lang="es-MX" b="1" dirty="0" smtClean="0"/>
            </a:br>
            <a:r>
              <a:rPr lang="es-MX" dirty="0"/>
              <a:t/>
            </a:r>
            <a:br>
              <a:rPr lang="es-MX" dirty="0"/>
            </a:br>
            <a:endParaRPr lang="es-MX" dirty="0"/>
          </a:p>
        </p:txBody>
      </p:sp>
      <p:sp>
        <p:nvSpPr>
          <p:cNvPr id="3" name="2 Marcador de contenido"/>
          <p:cNvSpPr>
            <a:spLocks noGrp="1"/>
          </p:cNvSpPr>
          <p:nvPr>
            <p:ph idx="1"/>
          </p:nvPr>
        </p:nvSpPr>
        <p:spPr/>
        <p:txBody>
          <a:bodyPr>
            <a:normAutofit/>
          </a:bodyPr>
          <a:lstStyle/>
          <a:p>
            <a:pPr>
              <a:buNone/>
            </a:pPr>
            <a:endParaRPr lang="es-MX" dirty="0" smtClean="0"/>
          </a:p>
          <a:p>
            <a:pPr algn="ctr">
              <a:buNone/>
            </a:pPr>
            <a:r>
              <a:rPr lang="es-MX" sz="5400" b="1" dirty="0" smtClean="0">
                <a:latin typeface="Arial Narrow" pitchFamily="34" charset="0"/>
              </a:rPr>
              <a:t>Nuevas Obligaciones vs Disponibilidad Presupuestal</a:t>
            </a:r>
          </a:p>
        </p:txBody>
      </p:sp>
      <p:pic>
        <p:nvPicPr>
          <p:cNvPr id="4" name="Imagen 7" descr="logosultimosconazulfuerte"/>
          <p:cNvPicPr>
            <a:picLocks noChangeAspect="1" noChangeArrowheads="1"/>
          </p:cNvPicPr>
          <p:nvPr/>
        </p:nvPicPr>
        <p:blipFill>
          <a:blip r:embed="rId2" cstate="print"/>
          <a:srcRect/>
          <a:stretch>
            <a:fillRect/>
          </a:stretch>
        </p:blipFill>
        <p:spPr bwMode="auto">
          <a:xfrm>
            <a:off x="107504" y="0"/>
            <a:ext cx="1357322" cy="98072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7"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lnSpcReduction="10000"/>
          </a:bodyPr>
          <a:lstStyle/>
          <a:p>
            <a:pPr algn="just"/>
            <a:r>
              <a:rPr lang="es-ES" sz="2400" b="1" dirty="0" smtClean="0"/>
              <a:t>I</a:t>
            </a:r>
            <a:r>
              <a:rPr lang="es-ES" sz="2400" b="1" dirty="0" smtClean="0">
                <a:latin typeface="Arial Narrow" pitchFamily="34" charset="0"/>
              </a:rPr>
              <a:t>. </a:t>
            </a:r>
            <a:r>
              <a:rPr lang="es-ES" sz="2400" dirty="0" smtClean="0">
                <a:latin typeface="Arial Narrow" pitchFamily="34" charset="0"/>
              </a:rPr>
              <a:t>Por lo menos el 50 por ciento para la amortización anticipada de la Deuda Pública, el pago de adeudos de ejercicios fiscales anteriores, pasivos circulantes y otras obligaciones, así como el pago de sentencias definitivas emitidas por la autoridad competente, la aportación a fondos para la atención de desastres naturales y de pensiones. </a:t>
            </a:r>
            <a:endParaRPr lang="es-MX" sz="2400" dirty="0" smtClean="0">
              <a:latin typeface="Arial Narrow" pitchFamily="34" charset="0"/>
            </a:endParaRPr>
          </a:p>
          <a:p>
            <a:pPr algn="just"/>
            <a:endParaRPr lang="es-ES" sz="2400" b="1" dirty="0" smtClean="0">
              <a:latin typeface="Arial Narrow" pitchFamily="34" charset="0"/>
            </a:endParaRPr>
          </a:p>
          <a:p>
            <a:pPr algn="just"/>
            <a:r>
              <a:rPr lang="es-ES" sz="2400" b="1" dirty="0" smtClean="0">
                <a:latin typeface="Arial Narrow" pitchFamily="34" charset="0"/>
              </a:rPr>
              <a:t>II. </a:t>
            </a:r>
            <a:r>
              <a:rPr lang="es-ES" sz="2400" dirty="0" smtClean="0">
                <a:latin typeface="Arial Narrow" pitchFamily="34" charset="0"/>
              </a:rPr>
              <a:t>El remanente para:</a:t>
            </a:r>
            <a:endParaRPr lang="es-MX" sz="2400" dirty="0" smtClean="0">
              <a:latin typeface="Arial Narrow" pitchFamily="34" charset="0"/>
            </a:endParaRPr>
          </a:p>
          <a:p>
            <a:pPr algn="just"/>
            <a:r>
              <a:rPr lang="es-ES" sz="2400" b="1" dirty="0" smtClean="0">
                <a:latin typeface="Arial Narrow" pitchFamily="34" charset="0"/>
              </a:rPr>
              <a:t>a)</a:t>
            </a:r>
            <a:r>
              <a:rPr lang="es-ES" sz="2400" dirty="0" smtClean="0">
                <a:latin typeface="Arial Narrow" pitchFamily="34" charset="0"/>
              </a:rPr>
              <a:t> Inversión pública productiva, a través de un fondo que se constituya para tal efecto, con el fin de que los recursos correspondientes se ejerzan a más tardar en el ejercicio inmediato siguiente.</a:t>
            </a:r>
            <a:endParaRPr lang="es-MX" sz="2400" dirty="0" smtClean="0">
              <a:latin typeface="Arial Narrow" pitchFamily="34" charset="0"/>
            </a:endParaRPr>
          </a:p>
          <a:p>
            <a:pPr algn="just"/>
            <a:r>
              <a:rPr lang="es-ES" sz="2400" b="1" dirty="0" smtClean="0">
                <a:latin typeface="Arial Narrow" pitchFamily="34" charset="0"/>
              </a:rPr>
              <a:t>b)</a:t>
            </a:r>
            <a:r>
              <a:rPr lang="es-ES" sz="2400" dirty="0" smtClean="0">
                <a:latin typeface="Arial Narrow" pitchFamily="34" charset="0"/>
              </a:rPr>
              <a:t> La creación de un fondo cuyo objetivo sea compensar la caída de Ingresos de libre disposición de ejercicios subsecuentes.</a:t>
            </a:r>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8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Destino de ingresos excedentes</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r>
              <a:rPr lang="es-ES" sz="2400" b="1" dirty="0" smtClean="0">
                <a:latin typeface="Arial Narrow" pitchFamily="34" charset="0"/>
              </a:rPr>
              <a:t>I. </a:t>
            </a:r>
            <a:r>
              <a:rPr lang="es-ES" sz="2400" dirty="0" smtClean="0">
                <a:latin typeface="Arial Narrow" pitchFamily="34" charset="0"/>
              </a:rPr>
              <a:t>Gastos de comunicación social.</a:t>
            </a:r>
          </a:p>
          <a:p>
            <a:endParaRPr lang="es-MX" sz="2400" dirty="0" smtClean="0">
              <a:latin typeface="Arial Narrow" pitchFamily="34" charset="0"/>
            </a:endParaRPr>
          </a:p>
          <a:p>
            <a:r>
              <a:rPr lang="es-ES" sz="2400" b="1" dirty="0" smtClean="0">
                <a:latin typeface="Arial Narrow" pitchFamily="34" charset="0"/>
              </a:rPr>
              <a:t>II. </a:t>
            </a:r>
            <a:r>
              <a:rPr lang="es-ES" sz="2400" dirty="0" smtClean="0">
                <a:latin typeface="Arial Narrow" pitchFamily="34" charset="0"/>
              </a:rPr>
              <a:t>Gasto corriente que no constituya un subsidio entregado directamente a la población.</a:t>
            </a:r>
          </a:p>
          <a:p>
            <a:r>
              <a:rPr lang="es-ES" sz="2400" dirty="0" smtClean="0">
                <a:latin typeface="Arial Narrow" pitchFamily="34" charset="0"/>
              </a:rPr>
              <a:t> </a:t>
            </a:r>
            <a:endParaRPr lang="es-MX" sz="2400" dirty="0" smtClean="0">
              <a:latin typeface="Arial Narrow" pitchFamily="34" charset="0"/>
            </a:endParaRPr>
          </a:p>
          <a:p>
            <a:r>
              <a:rPr lang="es-ES" sz="2400" b="1" dirty="0" smtClean="0">
                <a:latin typeface="Arial Narrow" pitchFamily="34" charset="0"/>
              </a:rPr>
              <a:t>III. </a:t>
            </a:r>
            <a:r>
              <a:rPr lang="es-ES" sz="2400" dirty="0" smtClean="0">
                <a:latin typeface="Arial Narrow" pitchFamily="34" charset="0"/>
              </a:rPr>
              <a:t>Gasto en servicios personales, prioritariamente las erogaciones por concepto de Percepciones extraordinarias.</a:t>
            </a:r>
            <a:endParaRPr lang="es-MX" sz="2400" dirty="0" smtClean="0">
              <a:latin typeface="Arial Narrow" pitchFamily="34" charset="0"/>
            </a:endParaRPr>
          </a:p>
          <a:p>
            <a:endParaRPr lang="es-ES" dirty="0" smtClean="0">
              <a:latin typeface="Arial Narrow" pitchFamily="34" charset="0"/>
            </a:endParaRPr>
          </a:p>
          <a:p>
            <a:endParaRPr lang="es-ES" dirty="0" smtClean="0">
              <a:latin typeface="Arial Narrow" pitchFamily="34" charset="0"/>
            </a:endParaRPr>
          </a:p>
          <a:p>
            <a:pPr algn="just"/>
            <a:r>
              <a:rPr lang="es-ES" dirty="0" smtClean="0">
                <a:latin typeface="Arial Narrow" pitchFamily="34" charset="0"/>
              </a:rPr>
              <a:t>En caso de que los ajustes anteriores no sean suficientes para compensar la disminución de ingresos, podrán realizarse ajustes en otros conceptos de gasto, siempre y cuando se procure no afectar los programas sociales.</a:t>
            </a:r>
            <a:endParaRPr lang="es-MX"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Ajustes al</a:t>
            </a: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presupuesto por disminución de ingresos </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14290"/>
            <a:ext cx="7056784" cy="928694"/>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r>
              <a:rPr lang="es-ES" sz="2400" b="1" dirty="0" smtClean="0">
                <a:latin typeface="Arial Narrow" pitchFamily="34" charset="0"/>
              </a:rPr>
              <a:t>I. </a:t>
            </a:r>
            <a:r>
              <a:rPr lang="es-ES" sz="2400" dirty="0" smtClean="0">
                <a:latin typeface="Arial Narrow" pitchFamily="34" charset="0"/>
              </a:rPr>
              <a:t>Inversiones públicas productivas. </a:t>
            </a:r>
          </a:p>
          <a:p>
            <a:endParaRPr lang="es-ES" sz="2400" dirty="0" smtClean="0">
              <a:latin typeface="Arial Narrow" pitchFamily="34" charset="0"/>
            </a:endParaRPr>
          </a:p>
          <a:p>
            <a:pPr algn="just"/>
            <a:r>
              <a:rPr lang="es-ES" sz="2400" b="1" dirty="0" smtClean="0">
                <a:latin typeface="Arial Narrow" pitchFamily="34" charset="0"/>
              </a:rPr>
              <a:t>II. </a:t>
            </a:r>
            <a:r>
              <a:rPr lang="es-ES" sz="2400" dirty="0" smtClean="0">
                <a:latin typeface="Arial Narrow" pitchFamily="34" charset="0"/>
              </a:rPr>
              <a:t>Refinanciamiento o Reestructura, incluyendo los gastos y costos relacionados con la contratación de dichas Obligaciones y Financiamientos, así como las reservas que deban constituirse en relación con las mismas.</a:t>
            </a:r>
          </a:p>
          <a:p>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Destino de la Contratación</a:t>
            </a:r>
            <a:r>
              <a:rPr lang="es-MX"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 de deuda pública y obligaciones</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14290"/>
            <a:ext cx="7056784" cy="928694"/>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endParaRPr lang="es-MX" sz="2400" dirty="0" smtClean="0">
              <a:latin typeface="Arial Narrow" pitchFamily="34" charset="0"/>
            </a:endParaRPr>
          </a:p>
          <a:p>
            <a:r>
              <a:rPr lang="es-MX" sz="2400" dirty="0" smtClean="0">
                <a:latin typeface="Arial Narrow" pitchFamily="34" charset="0"/>
              </a:rPr>
              <a:t>LEY DE DEUDA PÚBLICA PARA EL ESTADO DE BAJA CALIFORNIA SUR.</a:t>
            </a:r>
          </a:p>
          <a:p>
            <a:endParaRPr lang="es-MX" sz="2400" dirty="0" smtClean="0">
              <a:latin typeface="Arial Narrow" pitchFamily="34" charset="0"/>
            </a:endParaRPr>
          </a:p>
          <a:p>
            <a:pPr algn="just"/>
            <a:r>
              <a:rPr lang="es-MX" sz="2400" dirty="0" smtClean="0">
                <a:latin typeface="Arial Narrow" pitchFamily="34" charset="0"/>
              </a:rPr>
              <a:t>Todos los empréstitos o créditos que contrate el Estado de Baja California Sur y los Municipios del Estado de Baja California Sur, así como sus organismos descentralizados, empresas de participación estatal o municipal, organismos municipales, fideicomisos públicos o cualquier Entidad Pública, con participación del Estado o de algún Municipio, </a:t>
            </a:r>
            <a:r>
              <a:rPr lang="es-MX" sz="2400" u="sng" dirty="0" smtClean="0">
                <a:latin typeface="Arial Narrow" pitchFamily="34" charset="0"/>
              </a:rPr>
              <a:t>se destinarán a inversiones públicas productivas</a:t>
            </a:r>
            <a:r>
              <a:rPr lang="es-MX" sz="2400" dirty="0" smtClean="0">
                <a:latin typeface="Arial Narrow" pitchFamily="34" charset="0"/>
              </a:rPr>
              <a:t>. </a:t>
            </a:r>
            <a:endParaRPr lang="es-ES" sz="2400" dirty="0" smtClean="0">
              <a:latin typeface="Arial Narrow" pitchFamily="34" charset="0"/>
            </a:endParaRPr>
          </a:p>
          <a:p>
            <a:endParaRPr lang="es-ES" sz="2400" dirty="0" smtClean="0">
              <a:latin typeface="Arial Narrow" pitchFamily="34" charset="0"/>
            </a:endParaRPr>
          </a:p>
          <a:p>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Destino de la Contratación</a:t>
            </a:r>
            <a:r>
              <a:rPr lang="es-MX"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 de deuda pública y obligaciones</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14290"/>
            <a:ext cx="7056784" cy="928694"/>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algn="just"/>
            <a:r>
              <a:rPr lang="es-ES" sz="2400" b="1" dirty="0" smtClean="0">
                <a:latin typeface="Arial Narrow" pitchFamily="34" charset="0"/>
              </a:rPr>
              <a:t>I. </a:t>
            </a:r>
            <a:r>
              <a:rPr lang="es-ES" sz="2400" dirty="0" smtClean="0">
                <a:latin typeface="Arial Narrow" pitchFamily="34" charset="0"/>
              </a:rPr>
              <a:t>Exista una mejora en la tasa de interés, incluyendo los costos asociados, lo cual deberá estar fundamentado en el cálculo de la tasa efectiva que se realice de acuerdo con lo dispuesto por el artículo 26, fracción IV de esta Ley, o tratándose de Reestructuraciones exista una mejora en las condiciones contractuales.</a:t>
            </a:r>
            <a:endParaRPr lang="es-MX" sz="2400" dirty="0" smtClean="0">
              <a:latin typeface="Arial Narrow" pitchFamily="34" charset="0"/>
            </a:endParaRPr>
          </a:p>
          <a:p>
            <a:pPr algn="just"/>
            <a:r>
              <a:rPr lang="es-ES" sz="2400" b="1" dirty="0" smtClean="0">
                <a:latin typeface="Arial Narrow" pitchFamily="34" charset="0"/>
              </a:rPr>
              <a:t>II. </a:t>
            </a:r>
            <a:r>
              <a:rPr lang="es-ES" sz="2400" dirty="0" smtClean="0">
                <a:latin typeface="Arial Narrow" pitchFamily="34" charset="0"/>
              </a:rPr>
              <a:t>No se incremente el saldo insoluto.</a:t>
            </a:r>
            <a:endParaRPr lang="es-MX" sz="2400" dirty="0" smtClean="0">
              <a:latin typeface="Arial Narrow" pitchFamily="34" charset="0"/>
            </a:endParaRPr>
          </a:p>
          <a:p>
            <a:pPr algn="just"/>
            <a:r>
              <a:rPr lang="es-ES" sz="2400" b="1" dirty="0" smtClean="0">
                <a:latin typeface="Arial Narrow" pitchFamily="34" charset="0"/>
              </a:rPr>
              <a:t>III. </a:t>
            </a:r>
            <a:r>
              <a:rPr lang="es-ES" sz="2400" dirty="0" smtClean="0">
                <a:latin typeface="Arial Narrow" pitchFamily="34" charset="0"/>
              </a:rPr>
              <a:t>No se amplíe el plazo de vencimiento original de los Financiamientos respectivos, el plazo de duración del pago del principal e intereses del Financiamiento durante el periodo de la administración en curso, ni durante la totalidad del periodo del Financiamiento.</a:t>
            </a:r>
            <a:endParaRPr lang="es-MX" sz="2400" dirty="0" smtClean="0">
              <a:latin typeface="Arial Narrow" pitchFamily="34" charset="0"/>
            </a:endParaRPr>
          </a:p>
          <a:p>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Refinanciamiento o reestructura</a:t>
            </a: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de </a:t>
            </a:r>
            <a:r>
              <a:rPr lang="es-MX"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de deuda pública y obligaciones</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14290"/>
            <a:ext cx="7056784" cy="928694"/>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algn="just"/>
            <a:endParaRPr lang="es-MX" sz="2400" dirty="0" smtClean="0">
              <a:latin typeface="Arial Narrow" pitchFamily="34" charset="0"/>
            </a:endParaRPr>
          </a:p>
          <a:p>
            <a:pPr algn="just"/>
            <a:r>
              <a:rPr lang="es-MX" sz="2400" dirty="0" smtClean="0">
                <a:latin typeface="Arial Narrow" pitchFamily="34" charset="0"/>
              </a:rPr>
              <a:t>LEY DE DEUDA PÚBLICA PARA EL ESTADO DE BAJA CALIFORNIA SUR.</a:t>
            </a:r>
          </a:p>
          <a:p>
            <a:pPr algn="just"/>
            <a:endParaRPr lang="es-ES_tradnl" sz="2400" dirty="0" smtClean="0">
              <a:latin typeface="Arial Narrow" pitchFamily="34" charset="0"/>
            </a:endParaRPr>
          </a:p>
          <a:p>
            <a:pPr algn="just"/>
            <a:r>
              <a:rPr lang="es-ES_tradnl" sz="2400" dirty="0" smtClean="0">
                <a:latin typeface="Arial Narrow" pitchFamily="34" charset="0"/>
              </a:rPr>
              <a:t>Las operaciones de refinanciamiento, son los empréstitos o créditos que se celebren por las Entidades Públicas, bajo cualquier modalidad, a efecto de mejorar las condiciones de tasa de interés, plazo, perfil de amortización, garantías u otras condiciones originalmente pactadas de uno o varios financiamientos a su cargo, substituyendo o novando las obligaciones del financiamiento original, por uno o nuevos financiamientos con diferente acreedor. </a:t>
            </a:r>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Refinanciamiento o reestructura</a:t>
            </a: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de </a:t>
            </a:r>
            <a:r>
              <a:rPr lang="es-MX"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de deuda pública y obligaciones</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lnSpcReduction="10000"/>
          </a:bodyPr>
          <a:lstStyle/>
          <a:p>
            <a:pPr algn="just"/>
            <a:r>
              <a:rPr lang="es-ES" sz="2400" dirty="0" smtClean="0">
                <a:latin typeface="Arial Narrow" pitchFamily="34" charset="0"/>
              </a:rPr>
              <a:t>El saldo insoluto total del monto principal de estas Obligaciones a corto plazo no exceda del 6 por ciento de los Ingresos totales aprobados en su Ley de Ingresos, sin incluir Financiamiento Neto, durante el ejercicio fiscal correspondiente.</a:t>
            </a:r>
            <a:endParaRPr lang="es-MX" sz="2400" dirty="0" smtClean="0">
              <a:latin typeface="Arial Narrow" pitchFamily="34" charset="0"/>
            </a:endParaRPr>
          </a:p>
          <a:p>
            <a:pPr algn="just"/>
            <a:endParaRPr lang="es-ES" sz="2400" dirty="0" smtClean="0">
              <a:latin typeface="Arial Narrow" pitchFamily="34" charset="0"/>
            </a:endParaRPr>
          </a:p>
          <a:p>
            <a:pPr algn="just"/>
            <a:r>
              <a:rPr lang="es-ES" sz="2400" dirty="0" smtClean="0">
                <a:latin typeface="Arial Narrow" pitchFamily="34" charset="0"/>
              </a:rPr>
              <a:t>Las Obligaciones a corto plazo queden totalmente pagadas a más tardar tres meses antes de que concluya el periodo de gobierno de la administración correspondiente, no pudiendo contratar nuevas Obligaciones a corto plazo durante esos últimos tres meses.</a:t>
            </a:r>
            <a:endParaRPr lang="es-MX" sz="2400" dirty="0" smtClean="0">
              <a:latin typeface="Arial Narrow" pitchFamily="34" charset="0"/>
            </a:endParaRPr>
          </a:p>
          <a:p>
            <a:pPr algn="just"/>
            <a:endParaRPr lang="es-ES" sz="2400" dirty="0" smtClean="0">
              <a:latin typeface="Arial Narrow" pitchFamily="34" charset="0"/>
            </a:endParaRPr>
          </a:p>
          <a:p>
            <a:pPr algn="just"/>
            <a:r>
              <a:rPr lang="es-ES" sz="2400" dirty="0" smtClean="0">
                <a:latin typeface="Arial Narrow" pitchFamily="34" charset="0"/>
              </a:rPr>
              <a:t>Las Obligaciones a corto plazo deberán ser quirografarias.</a:t>
            </a:r>
            <a:endParaRPr lang="es-MX" sz="2400" dirty="0" smtClean="0">
              <a:latin typeface="Arial Narrow" pitchFamily="34" charset="0"/>
            </a:endParaRPr>
          </a:p>
          <a:p>
            <a:pPr algn="just"/>
            <a:endParaRPr lang="es-ES" sz="2400" b="1" dirty="0" smtClean="0">
              <a:latin typeface="Arial Narrow" pitchFamily="34" charset="0"/>
            </a:endParaRPr>
          </a:p>
          <a:p>
            <a:pPr algn="just"/>
            <a:r>
              <a:rPr lang="es-ES" sz="2400" dirty="0" smtClean="0">
                <a:latin typeface="Arial Narrow" pitchFamily="34" charset="0"/>
              </a:rPr>
              <a:t>Ser inscritas en el Registro Público Único.</a:t>
            </a:r>
            <a:endParaRPr lang="es-MX" sz="2400" dirty="0" smtClean="0">
              <a:latin typeface="Arial Narrow" pitchFamily="34" charset="0"/>
            </a:endParaRPr>
          </a:p>
          <a:p>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Requisitos  de la </a:t>
            </a: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Contratación</a:t>
            </a:r>
            <a:r>
              <a:rPr lang="es-MX"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 </a:t>
            </a:r>
            <a:r>
              <a:rPr lang="es-MX"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de deuda pública a corto plazo</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342900" indent="-342900" algn="just">
              <a:spcBef>
                <a:spcPct val="20000"/>
              </a:spcBef>
              <a:buClr>
                <a:schemeClr val="accent1"/>
              </a:buClr>
              <a:buSzPct val="70000"/>
              <a:defRPr/>
            </a:pPr>
            <a:r>
              <a:rPr lang="es-MX" sz="2000" dirty="0" smtClean="0"/>
              <a:t>    </a:t>
            </a:r>
            <a:r>
              <a:rPr lang="es-MX" sz="2800" dirty="0" smtClean="0">
                <a:latin typeface="Arial Narrow" pitchFamily="34" charset="0"/>
              </a:rPr>
              <a:t>Creación de un nuevo marco jurídico para el manejo sostenible de las finanzas públicas, incluyendo el uso responsable y moderado del endeudamiento público para financiar el desarrollo, destacando que las Finanzas Públicas sanas son una de las bases fundamentales para mejorar e incrementar de manera sostenida las condiciones de vida de los mexicanos.  </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8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1043608" y="1124744"/>
            <a:ext cx="7065168" cy="1008112"/>
          </a:xfrm>
          <a:prstGeom prst="rect">
            <a:avLst/>
          </a:prstGeom>
        </p:spPr>
        <p:txBody>
          <a:bodyPr vert="horz"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Exposición</a:t>
            </a:r>
            <a:r>
              <a:rPr kumimoji="0" lang="es-MX"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de motivos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a:r>
            <a:br>
              <a:rPr kumimoji="0" lang="es-MX"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br>
            <a:endParaRPr kumimoji="0" lang="es-MX" sz="27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marL="342900" indent="-342900" algn="just">
              <a:spcBef>
                <a:spcPct val="20000"/>
              </a:spcBef>
              <a:buClr>
                <a:schemeClr val="accent1"/>
              </a:buClr>
              <a:buSzPct val="70000"/>
              <a:defRPr/>
            </a:pPr>
            <a:r>
              <a:rPr lang="es-MX" sz="2000" dirty="0" smtClean="0"/>
              <a:t>     </a:t>
            </a:r>
            <a:r>
              <a:rPr lang="es-MX" sz="2800" dirty="0" smtClean="0">
                <a:latin typeface="Arial Narrow" pitchFamily="34" charset="0"/>
              </a:rPr>
              <a:t>Establecer los criterios generales   de  responsabilidad   hacendaria   y  financiera   que   regirán   a  las  Entidades Federativas y los Municipios, así como  a sus respectivos  Entes Públicos, para un manejo sostenible de sus finanzas públicas. </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8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1043608" y="1124744"/>
            <a:ext cx="7065168" cy="1008112"/>
          </a:xfrm>
          <a:prstGeom prst="rect">
            <a:avLst/>
          </a:prstGeom>
        </p:spPr>
        <p:txBody>
          <a:bodyPr vert="horz"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objetivo</a:t>
            </a:r>
            <a:br>
              <a:rPr kumimoji="0" lang="es-MX"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br>
            <a:endParaRPr kumimoji="0" lang="es-MX" sz="27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14338"/>
            <a:ext cx="7056784" cy="1143008"/>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5" name="2 Marcador de contenido"/>
          <p:cNvSpPr txBox="1">
            <a:spLocks/>
          </p:cNvSpPr>
          <p:nvPr/>
        </p:nvSpPr>
        <p:spPr>
          <a:xfrm>
            <a:off x="395536" y="1571612"/>
            <a:ext cx="2747704" cy="4752988"/>
          </a:xfrm>
          <a:prstGeom prst="rect">
            <a:avLst/>
          </a:prstGeom>
          <a:ln w="28575">
            <a:solidFill>
              <a:schemeClr val="tx1"/>
            </a:solidFill>
          </a:ln>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smtClean="0">
              <a:ln>
                <a:noFill/>
              </a:ln>
              <a:solidFill>
                <a:schemeClr val="tx2"/>
              </a:solidFill>
              <a:effectLst/>
              <a:uLnTx/>
              <a:uFillTx/>
              <a:latin typeface="+mn-lt"/>
              <a:ea typeface="+mn-ea"/>
              <a:cs typeface="+mn-cs"/>
            </a:endParaRPr>
          </a:p>
          <a:p>
            <a:pPr lvl="0" indent="-342900" algn="just">
              <a:spcBef>
                <a:spcPct val="20000"/>
              </a:spcBef>
              <a:buClr>
                <a:schemeClr val="accent1"/>
              </a:buClr>
              <a:buSzPct val="70000"/>
              <a:defRPr/>
            </a:pPr>
            <a:endParaRPr lang="es-MX" sz="2000" dirty="0" smtClean="0">
              <a:latin typeface="Arial Narrow" pitchFamily="34" charset="0"/>
            </a:endParaRPr>
          </a:p>
          <a:p>
            <a:pPr lvl="0" indent="-342900" algn="just">
              <a:spcBef>
                <a:spcPct val="20000"/>
              </a:spcBef>
              <a:buClr>
                <a:schemeClr val="accent1"/>
              </a:buClr>
              <a:buSzPct val="70000"/>
              <a:defRPr/>
            </a:pPr>
            <a:endParaRPr lang="es-MX" sz="2000" dirty="0" smtClean="0">
              <a:latin typeface="Arial Narrow" pitchFamily="34" charset="0"/>
            </a:endParaRPr>
          </a:p>
          <a:p>
            <a:pPr lvl="0" indent="-342900" algn="just">
              <a:spcBef>
                <a:spcPct val="20000"/>
              </a:spcBef>
              <a:buClr>
                <a:schemeClr val="accent1"/>
              </a:buClr>
              <a:buSzPct val="70000"/>
              <a:defRPr/>
            </a:pPr>
            <a:r>
              <a:rPr lang="es-MX" sz="3200" dirty="0" smtClean="0">
                <a:latin typeface="Arial Narrow" pitchFamily="34" charset="0"/>
              </a:rPr>
              <a:t>Definición de </a:t>
            </a:r>
          </a:p>
          <a:p>
            <a:pPr lvl="0" indent="-342900" algn="just">
              <a:spcBef>
                <a:spcPct val="20000"/>
              </a:spcBef>
              <a:buClr>
                <a:schemeClr val="accent1"/>
              </a:buClr>
              <a:buSzPct val="70000"/>
              <a:defRPr/>
            </a:pPr>
            <a:r>
              <a:rPr lang="es-MX" sz="3200" dirty="0" smtClean="0">
                <a:latin typeface="Arial Narrow" pitchFamily="34" charset="0"/>
              </a:rPr>
              <a:t>Entes Públicos</a:t>
            </a:r>
            <a:endParaRPr kumimoji="0" lang="es-MX" sz="3200" b="0" i="0" u="none" strike="noStrike" kern="1200" cap="none" spc="0" normalizeH="0" baseline="0" noProof="0" dirty="0">
              <a:ln>
                <a:noFill/>
              </a:ln>
              <a:solidFill>
                <a:schemeClr val="tx2"/>
              </a:solidFill>
              <a:effectLst/>
              <a:uLnTx/>
              <a:uFillTx/>
              <a:latin typeface="Arial" pitchFamily="34" charset="0"/>
              <a:cs typeface="Arial" pitchFamily="34" charset="0"/>
            </a:endParaRPr>
          </a:p>
        </p:txBody>
      </p:sp>
      <p:sp>
        <p:nvSpPr>
          <p:cNvPr id="6" name="3 Marcador de contenido"/>
          <p:cNvSpPr txBox="1">
            <a:spLocks/>
          </p:cNvSpPr>
          <p:nvPr/>
        </p:nvSpPr>
        <p:spPr>
          <a:xfrm>
            <a:off x="3635896" y="1571612"/>
            <a:ext cx="5355704" cy="4752988"/>
          </a:xfrm>
          <a:prstGeom prst="rect">
            <a:avLst/>
          </a:prstGeom>
          <a:ln w="28575">
            <a:solidFill>
              <a:schemeClr val="tx1"/>
            </a:solidFill>
          </a:ln>
        </p:spPr>
        <p:txBody>
          <a:bodyPr>
            <a:normAutofit/>
          </a:bodyPr>
          <a:lstStyle/>
          <a:p>
            <a:pPr algn="just">
              <a:buFont typeface="Wingdings" pitchFamily="2" charset="2"/>
              <a:buChar char="Ø"/>
            </a:pPr>
            <a:r>
              <a:rPr lang="es-MX" sz="2000" dirty="0" smtClean="0">
                <a:latin typeface="Arial Narrow" pitchFamily="34" charset="0"/>
              </a:rPr>
              <a:t> Los  poderes  Ejecutivo,   Legislativo  y  Judicial. </a:t>
            </a:r>
          </a:p>
          <a:p>
            <a:pPr algn="just"/>
            <a:endParaRPr lang="es-MX" sz="2000" dirty="0" smtClean="0">
              <a:latin typeface="Arial Narrow" pitchFamily="34" charset="0"/>
            </a:endParaRPr>
          </a:p>
          <a:p>
            <a:pPr algn="just">
              <a:buFont typeface="Wingdings" pitchFamily="2" charset="2"/>
              <a:buChar char="Ø"/>
            </a:pPr>
            <a:r>
              <a:rPr lang="es-MX" sz="2000" dirty="0" smtClean="0">
                <a:latin typeface="Arial Narrow" pitchFamily="34" charset="0"/>
              </a:rPr>
              <a:t>Los  organismos autónomos  de las Entidades Federativas.</a:t>
            </a:r>
          </a:p>
          <a:p>
            <a:pPr algn="just"/>
            <a:endParaRPr lang="es-MX" sz="2000" dirty="0" smtClean="0">
              <a:latin typeface="Arial Narrow" pitchFamily="34" charset="0"/>
            </a:endParaRPr>
          </a:p>
          <a:p>
            <a:pPr algn="just">
              <a:buFont typeface="Wingdings" pitchFamily="2" charset="2"/>
              <a:buChar char="Ø"/>
            </a:pPr>
            <a:r>
              <a:rPr lang="es-MX" sz="2000" dirty="0" smtClean="0">
                <a:latin typeface="Arial Narrow" pitchFamily="34" charset="0"/>
              </a:rPr>
              <a:t>Los Municipios. </a:t>
            </a:r>
          </a:p>
          <a:p>
            <a:pPr algn="just"/>
            <a:endParaRPr lang="es-MX" sz="2000" dirty="0" smtClean="0">
              <a:latin typeface="Arial Narrow" pitchFamily="34" charset="0"/>
            </a:endParaRPr>
          </a:p>
          <a:p>
            <a:pPr algn="just">
              <a:buFont typeface="Wingdings" pitchFamily="2" charset="2"/>
              <a:buChar char="Ø"/>
            </a:pPr>
            <a:r>
              <a:rPr lang="es-MX" sz="2000" dirty="0" smtClean="0">
                <a:latin typeface="Arial Narrow" pitchFamily="34" charset="0"/>
              </a:rPr>
              <a:t>Los organismos  descentralizados, empresas de participación estatal mayoritaria  y fideicomisos de las Entidades Federativas y de los Municipios.</a:t>
            </a:r>
          </a:p>
          <a:p>
            <a:pPr algn="just"/>
            <a:r>
              <a:rPr lang="es-MX" sz="2000" dirty="0" smtClean="0">
                <a:latin typeface="Arial Narrow" pitchFamily="34" charset="0"/>
              </a:rPr>
              <a:t>  </a:t>
            </a:r>
          </a:p>
          <a:p>
            <a:pPr algn="just">
              <a:buFont typeface="Wingdings" pitchFamily="2" charset="2"/>
              <a:buChar char="Ø"/>
            </a:pPr>
            <a:r>
              <a:rPr lang="es-MX" sz="2000" dirty="0" smtClean="0">
                <a:latin typeface="Arial Narrow" pitchFamily="34" charset="0"/>
              </a:rPr>
              <a:t>Cualquier  otro  ente sobre el que las Entidades  Federativas  y los Municipios  tengan  control  sobre  sus decisiones  o acciones. </a:t>
            </a:r>
            <a:endParaRPr lang="es-MX" sz="14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algn="just"/>
            <a:endParaRPr lang="es-MX" sz="2800" dirty="0" smtClean="0">
              <a:latin typeface="Arial Narrow" pitchFamily="34" charset="0"/>
            </a:endParaRPr>
          </a:p>
          <a:p>
            <a:pPr algn="just"/>
            <a:r>
              <a:rPr lang="es-MX" sz="2800" dirty="0" smtClean="0">
                <a:latin typeface="Arial Narrow" pitchFamily="34" charset="0"/>
              </a:rPr>
              <a:t>Cuando al final del ejercicio fiscal y bajo el momento contable devengado, dicho balance sea mayor o igual a cero. </a:t>
            </a:r>
          </a:p>
          <a:p>
            <a:pPr algn="just"/>
            <a:endParaRPr lang="es-MX" sz="2800" dirty="0" smtClean="0">
              <a:latin typeface="Arial Narrow" pitchFamily="34" charset="0"/>
            </a:endParaRPr>
          </a:p>
          <a:p>
            <a:pPr algn="just"/>
            <a:r>
              <a:rPr lang="es-MX" sz="2800" dirty="0" smtClean="0">
                <a:latin typeface="Arial Narrow" pitchFamily="34" charset="0"/>
              </a:rPr>
              <a:t>El </a:t>
            </a:r>
            <a:r>
              <a:rPr lang="es-MX" sz="2800" u="sng" dirty="0" smtClean="0">
                <a:latin typeface="Arial Narrow" pitchFamily="34" charset="0"/>
              </a:rPr>
              <a:t>Balance presupuestario de recursos disponibles</a:t>
            </a:r>
            <a:r>
              <a:rPr lang="es-MX" sz="2800" dirty="0" smtClean="0">
                <a:latin typeface="Arial Narrow" pitchFamily="34" charset="0"/>
              </a:rPr>
              <a:t> es sostenible:</a:t>
            </a:r>
          </a:p>
          <a:p>
            <a:pPr algn="just"/>
            <a:endParaRPr lang="es-ES" sz="2800" dirty="0" smtClean="0">
              <a:latin typeface="Arial Narrow" pitchFamily="34" charset="0"/>
            </a:endParaRPr>
          </a:p>
          <a:p>
            <a:pPr algn="just"/>
            <a:r>
              <a:rPr lang="es-ES" sz="2800" dirty="0" smtClean="0">
                <a:latin typeface="Arial Narrow" pitchFamily="34" charset="0"/>
              </a:rPr>
              <a:t>Cuando al final del ejercicio fiscal y bajo el momento contable devengado, dicho balance sea mayor o igual a cero. </a:t>
            </a:r>
            <a:endParaRPr lang="es-MX" sz="28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lvl="0" algn="ctr">
              <a:spcBef>
                <a:spcPct val="0"/>
              </a:spcBef>
              <a:defRPr/>
            </a:pPr>
            <a:r>
              <a:rPr lang="es-ES" sz="3200" b="1" cap="all" dirty="0" smtClean="0">
                <a:solidFill>
                  <a:schemeClr val="tx2"/>
                </a:solidFill>
                <a:effectLst>
                  <a:reflection blurRad="12700" stA="48000" endA="300" endPos="55000" dir="5400000" sy="-90000" algn="bl" rotWithShape="0"/>
                </a:effectLst>
                <a:latin typeface="Arial Narrow" pitchFamily="34" charset="0"/>
                <a:ea typeface="+mj-ea"/>
                <a:cs typeface="+mj-cs"/>
              </a:rPr>
              <a:t>Balance presupuestario sostenible</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algn="just"/>
            <a:r>
              <a:rPr lang="es-ES" sz="2800" dirty="0" smtClean="0">
                <a:latin typeface="Arial Narrow" pitchFamily="34" charset="0"/>
              </a:rPr>
              <a:t>El Presupuesto de Egresos deberá prever recursos, con un monto mínimo deberá corresponder </a:t>
            </a:r>
            <a:r>
              <a:rPr lang="es-ES" sz="2800" b="1" dirty="0" smtClean="0">
                <a:latin typeface="Arial Narrow" pitchFamily="34" charset="0"/>
              </a:rPr>
              <a:t>al 10 por ciento de la aportación realizada por la Entidad Federativa para la reconstrucción de la infraestructura de la Entidad Federativa dañada que en promedio se registre durante los últimos 5 ejercicios, </a:t>
            </a:r>
            <a:r>
              <a:rPr lang="es-ES" sz="2800" dirty="0" smtClean="0">
                <a:latin typeface="Arial Narrow" pitchFamily="34" charset="0"/>
              </a:rPr>
              <a:t>actualizados por el Índice Nacional de Precios al Consumidor. </a:t>
            </a:r>
            <a:endParaRPr lang="es-MX" sz="2800" dirty="0" smtClean="0">
              <a:latin typeface="Arial Narrow" pitchFamily="34" charset="0"/>
            </a:endParaRPr>
          </a:p>
          <a:p>
            <a:pPr algn="just"/>
            <a:r>
              <a:rPr lang="es-ES" sz="2800" dirty="0" smtClean="0">
                <a:latin typeface="Arial Narrow" pitchFamily="34" charset="0"/>
              </a:rPr>
              <a:t> </a:t>
            </a:r>
            <a:endParaRPr lang="es-MX" sz="2800" dirty="0" smtClean="0">
              <a:latin typeface="Arial Narrow" pitchFamily="34" charset="0"/>
            </a:endParaRPr>
          </a:p>
          <a:p>
            <a:pPr algn="just"/>
            <a:r>
              <a:rPr lang="es-ES" sz="2800" dirty="0" smtClean="0">
                <a:latin typeface="Arial Narrow" pitchFamily="34" charset="0"/>
              </a:rPr>
              <a:t>Medido a través de las autorizaciones de recursos aprobadas por el Fondo de Desastres Naturales.</a:t>
            </a:r>
            <a:endParaRPr lang="es-MX" sz="2800" dirty="0" smtClean="0">
              <a:latin typeface="Arial Narrow" pitchFamily="34" charset="0"/>
            </a:endParaRPr>
          </a:p>
          <a:p>
            <a:pPr algn="just"/>
            <a:r>
              <a:rPr lang="es-ES" sz="2800" dirty="0" smtClean="0">
                <a:latin typeface="Arial Narrow" pitchFamily="34" charset="0"/>
              </a:rPr>
              <a:t> </a:t>
            </a:r>
            <a:endParaRPr lang="es-MX" sz="2800" dirty="0" smtClean="0">
              <a:latin typeface="Arial Narrow" pitchFamily="34" charset="0"/>
            </a:endParaRPr>
          </a:p>
          <a:p>
            <a:pPr algn="just"/>
            <a:r>
              <a:rPr lang="es-ES" sz="2800" dirty="0" smtClean="0">
                <a:latin typeface="Arial Narrow" pitchFamily="34" charset="0"/>
              </a:rPr>
              <a:t>Deberá ser aportado a un fideicomiso público que se constituya específicamente para dicho fin</a:t>
            </a:r>
            <a:r>
              <a:rPr lang="es-ES" sz="2800" dirty="0" smtClean="0"/>
              <a:t>.</a:t>
            </a:r>
          </a:p>
          <a:p>
            <a:pPr algn="just"/>
            <a:endParaRPr lang="es-MX" sz="2800" dirty="0" smtClean="0"/>
          </a:p>
          <a:p>
            <a:pPr algn="r"/>
            <a:r>
              <a:rPr lang="es-ES" sz="2800" dirty="0" smtClean="0">
                <a:latin typeface="Arial Narrow" pitchFamily="34" charset="0"/>
              </a:rPr>
              <a:t>Transitorio 2.5 por ciento para el Ejercicio Fiscal 2017</a:t>
            </a:r>
            <a:endParaRPr lang="es-MX" sz="2800" dirty="0" smtClean="0">
              <a:latin typeface="Arial Narrow" pitchFamily="34" charset="0"/>
            </a:endParaRPr>
          </a:p>
          <a:p>
            <a:pPr algn="just"/>
            <a:r>
              <a:rPr lang="es-ES" sz="2800" dirty="0" smtClean="0"/>
              <a:t> </a:t>
            </a:r>
            <a:endParaRPr lang="es-MX" sz="2800" dirty="0" smtClean="0"/>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8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Recursos</a:t>
            </a: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para desastres naturales </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algn="just"/>
            <a:r>
              <a:rPr lang="es-ES" sz="2800" dirty="0" smtClean="0">
                <a:latin typeface="Arial Narrow" pitchFamily="34" charset="0"/>
              </a:rPr>
              <a:t>Artículo cuarto: Reorientación de los Recursos Asignados a los Programas y Proyectos para atender Contingencias y Desastres Naturales y Daños Provocados por Perturbaciones Graves a la Paz Pública.</a:t>
            </a:r>
          </a:p>
          <a:p>
            <a:pPr algn="just"/>
            <a:endParaRPr lang="es-MX" sz="2800" dirty="0" smtClean="0">
              <a:solidFill>
                <a:schemeClr val="tx2"/>
              </a:solidFill>
              <a:latin typeface="Arial Narrow" pitchFamily="34" charset="0"/>
            </a:endParaRPr>
          </a:p>
          <a:p>
            <a:pPr algn="just"/>
            <a:r>
              <a:rPr lang="es-MX" sz="2800" dirty="0" smtClean="0">
                <a:latin typeface="Arial Narrow" pitchFamily="34" charset="0"/>
              </a:rPr>
              <a:t>Hasta el 25 por ciento de recursos asignados a los programas y proyectos que pretenden ejecutar los poderes, Órganos Autónomos, así como las dependencias y organismos de la Administración Pública.   </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Presupuesto de egresos ejercicio fiscal 2016 del estado de </a:t>
            </a:r>
            <a:r>
              <a:rPr kumimoji="0" lang="es-MX" sz="3200" b="1" i="0" u="none" strike="noStrike" kern="1200" cap="all" spc="0" normalizeH="0" noProof="0" dirty="0" err="1"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b.c.s.</a:t>
            </a: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algn="just"/>
            <a:r>
              <a:rPr lang="es-ES" sz="2600" dirty="0" smtClean="0">
                <a:latin typeface="Arial Narrow" pitchFamily="34" charset="0"/>
              </a:rPr>
              <a:t>Limitado al producto que resulte de aplicar al monto aprobado en el Presupuesto de Egresos del ejercicio inmediato anterior, una tasa de crecimiento equivalente al valor que resulte menor entre:</a:t>
            </a:r>
            <a:endParaRPr lang="es-MX" sz="2600" dirty="0" smtClean="0">
              <a:latin typeface="Arial Narrow" pitchFamily="34" charset="0"/>
            </a:endParaRPr>
          </a:p>
          <a:p>
            <a:pPr algn="just"/>
            <a:endParaRPr lang="es-ES" sz="2600" b="1" dirty="0" smtClean="0">
              <a:latin typeface="Arial Narrow" pitchFamily="34" charset="0"/>
            </a:endParaRPr>
          </a:p>
          <a:p>
            <a:pPr algn="just"/>
            <a:r>
              <a:rPr lang="es-ES" sz="2600" b="1" dirty="0" smtClean="0">
                <a:latin typeface="Arial Narrow" pitchFamily="34" charset="0"/>
              </a:rPr>
              <a:t>a) </a:t>
            </a:r>
            <a:r>
              <a:rPr lang="es-ES" sz="2600" dirty="0" smtClean="0">
                <a:latin typeface="Arial Narrow" pitchFamily="34" charset="0"/>
              </a:rPr>
              <a:t>El 3 por ciento de crecimiento real. </a:t>
            </a:r>
            <a:endParaRPr lang="es-MX" sz="2600" dirty="0" smtClean="0">
              <a:latin typeface="Arial Narrow" pitchFamily="34" charset="0"/>
            </a:endParaRPr>
          </a:p>
          <a:p>
            <a:pPr algn="just"/>
            <a:endParaRPr lang="es-ES" sz="2600" b="1" dirty="0" smtClean="0">
              <a:latin typeface="Arial Narrow" pitchFamily="34" charset="0"/>
            </a:endParaRPr>
          </a:p>
          <a:p>
            <a:pPr algn="just"/>
            <a:r>
              <a:rPr lang="es-ES" sz="2600" b="1" dirty="0" smtClean="0">
                <a:latin typeface="Arial Narrow" pitchFamily="34" charset="0"/>
              </a:rPr>
              <a:t>b) </a:t>
            </a:r>
            <a:r>
              <a:rPr lang="es-ES" sz="2600" dirty="0" smtClean="0">
                <a:latin typeface="Arial Narrow" pitchFamily="34" charset="0"/>
              </a:rPr>
              <a:t>El crecimiento real del Producto Interno Bruto señalado en los Criterios Generales de Política Económica para el ejercicio que se está presupuestando. En caso de que el Producto Interno Bruto presente una variación real negativa para el ejercicio que se está presupuestando, se deberá considerar un crecimiento real igual a cero.</a:t>
            </a:r>
            <a:endParaRPr lang="es-MX" sz="2600" dirty="0" smtClean="0">
              <a:latin typeface="Arial Narrow" pitchFamily="34" charset="0"/>
            </a:endParaRPr>
          </a:p>
          <a:p>
            <a:pPr algn="just"/>
            <a:r>
              <a:rPr lang="es-ES" sz="2600" dirty="0" smtClean="0">
                <a:latin typeface="Arial Narrow" pitchFamily="34" charset="0"/>
              </a:rPr>
              <a:t> </a:t>
            </a:r>
            <a:endParaRPr lang="es-MX" sz="2600" dirty="0" smtClean="0">
              <a:latin typeface="Arial Narrow" pitchFamily="34" charset="0"/>
            </a:endParaRPr>
          </a:p>
          <a:p>
            <a:pPr algn="just"/>
            <a:r>
              <a:rPr lang="es-ES" sz="2600" dirty="0" smtClean="0">
                <a:latin typeface="Arial Narrow" pitchFamily="34" charset="0"/>
              </a:rPr>
              <a:t>No se considera el monto erogado por:</a:t>
            </a:r>
          </a:p>
          <a:p>
            <a:pPr algn="just"/>
            <a:r>
              <a:rPr lang="es-ES" sz="2600" dirty="0" smtClean="0">
                <a:latin typeface="Arial Narrow" pitchFamily="34" charset="0"/>
              </a:rPr>
              <a:t> </a:t>
            </a:r>
          </a:p>
          <a:p>
            <a:pPr algn="just"/>
            <a:r>
              <a:rPr lang="es-ES" sz="2600" dirty="0" smtClean="0">
                <a:latin typeface="Arial Narrow" pitchFamily="34" charset="0"/>
              </a:rPr>
              <a:t>Sentencias laborales definitivas emitidas por la autoridad competente.</a:t>
            </a:r>
            <a:endParaRPr lang="es-MX" sz="2600" dirty="0" smtClean="0">
              <a:latin typeface="Arial Narrow" pitchFamily="34" charset="0"/>
            </a:endParaRPr>
          </a:p>
          <a:p>
            <a:pPr algn="just"/>
            <a:endParaRPr lang="es-ES" sz="2600" dirty="0" smtClean="0">
              <a:latin typeface="Arial Narrow" pitchFamily="34" charset="0"/>
            </a:endParaRPr>
          </a:p>
          <a:p>
            <a:pPr algn="just"/>
            <a:r>
              <a:rPr lang="es-ES" sz="2600" dirty="0" smtClean="0">
                <a:latin typeface="Arial Narrow" pitchFamily="34" charset="0"/>
              </a:rPr>
              <a:t>Los gastos en servicios personales para la implementación de nuevas leyes federales o reformas a las mismas.</a:t>
            </a:r>
          </a:p>
          <a:p>
            <a:pPr algn="r"/>
            <a:endParaRPr lang="es-ES" sz="2400" dirty="0" smtClean="0">
              <a:latin typeface="Arial Narrow" pitchFamily="34" charset="0"/>
            </a:endParaRPr>
          </a:p>
          <a:p>
            <a:pPr algn="r"/>
            <a:endParaRPr lang="es-ES" sz="2400" dirty="0" smtClean="0">
              <a:latin typeface="Arial Narrow" pitchFamily="34" charset="0"/>
            </a:endParaRPr>
          </a:p>
          <a:p>
            <a:pPr algn="r"/>
            <a:r>
              <a:rPr lang="es-ES" sz="2000" dirty="0" smtClean="0">
                <a:latin typeface="Arial Narrow" pitchFamily="34" charset="0"/>
              </a:rPr>
              <a:t>Aplica a partir del Ejercicio Fiscal 2018</a:t>
            </a:r>
            <a:endParaRPr lang="es-MX" sz="20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8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Asignación de recursos capítulo de servicios personales </a:t>
            </a:r>
            <a:r>
              <a:rPr kumimoji="0" lang="es-MX"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 </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42852"/>
            <a:ext cx="7056784" cy="1000132"/>
          </a:xfrm>
        </p:spPr>
        <p:txBody>
          <a:bodyPr>
            <a:normAutofit fontScale="90000"/>
          </a:bodyPr>
          <a:lstStyle/>
          <a:p>
            <a:pPr algn="ctr"/>
            <a:r>
              <a:rPr lang="es-MX" b="1" dirty="0" smtClean="0"/>
              <a:t/>
            </a:r>
            <a:br>
              <a:rPr lang="es-MX" b="1" dirty="0" smtClean="0"/>
            </a:br>
            <a:r>
              <a:rPr lang="es-MX" sz="2400" b="1" dirty="0" smtClean="0">
                <a:latin typeface="Arial Narrow" pitchFamily="34" charset="0"/>
              </a:rPr>
              <a:t> Ley de Disciplina Financiera de las Entidades Federativas y de los Municipios </a:t>
            </a:r>
            <a:br>
              <a:rPr lang="es-MX" sz="2400" b="1" dirty="0" smtClean="0">
                <a:latin typeface="Arial Narrow" pitchFamily="34" charset="0"/>
              </a:rPr>
            </a:br>
            <a:r>
              <a:rPr lang="es-MX" sz="2400" dirty="0" smtClean="0">
                <a:latin typeface="Arial" pitchFamily="34" charset="0"/>
                <a:cs typeface="Arial" pitchFamily="34" charset="0"/>
              </a:rPr>
              <a:t/>
            </a:r>
            <a:br>
              <a:rPr lang="es-MX" sz="2400" dirty="0" smtClean="0">
                <a:latin typeface="Arial" pitchFamily="34" charset="0"/>
                <a:cs typeface="Arial" pitchFamily="34" charset="0"/>
              </a:rPr>
            </a:br>
            <a:r>
              <a:rPr lang="es-MX" sz="2700" dirty="0" smtClean="0">
                <a:latin typeface="Arial Narrow" pitchFamily="34" charset="0"/>
              </a:rPr>
              <a:t/>
            </a:r>
            <a:br>
              <a:rPr lang="es-MX" sz="2700" dirty="0" smtClean="0">
                <a:latin typeface="Arial Narrow" pitchFamily="34" charset="0"/>
              </a:rPr>
            </a:br>
            <a:endParaRPr lang="es-MX" sz="2700" dirty="0">
              <a:latin typeface="Arial Narrow" pitchFamily="34" charset="0"/>
            </a:endParaRPr>
          </a:p>
        </p:txBody>
      </p:sp>
      <p:pic>
        <p:nvPicPr>
          <p:cNvPr id="4" name="Imagen 7" descr="logosultimosconazulfuerte"/>
          <p:cNvPicPr>
            <a:picLocks noChangeAspect="1" noChangeArrowheads="1"/>
          </p:cNvPicPr>
          <p:nvPr/>
        </p:nvPicPr>
        <p:blipFill>
          <a:blip r:embed="rId3" cstate="print"/>
          <a:srcRect/>
          <a:stretch>
            <a:fillRect/>
          </a:stretch>
        </p:blipFill>
        <p:spPr bwMode="auto">
          <a:xfrm>
            <a:off x="0" y="0"/>
            <a:ext cx="1357322" cy="980729"/>
          </a:xfrm>
          <a:prstGeom prst="rect">
            <a:avLst/>
          </a:prstGeom>
          <a:noFill/>
          <a:ln w="9525">
            <a:noFill/>
            <a:miter lim="800000"/>
            <a:headEnd/>
            <a:tailEnd/>
          </a:ln>
        </p:spPr>
      </p:pic>
      <p:sp>
        <p:nvSpPr>
          <p:cNvPr id="6" name="3 Marcador de contenido"/>
          <p:cNvSpPr txBox="1">
            <a:spLocks/>
          </p:cNvSpPr>
          <p:nvPr/>
        </p:nvSpPr>
        <p:spPr>
          <a:xfrm>
            <a:off x="642910" y="1928802"/>
            <a:ext cx="8348690" cy="4395798"/>
          </a:xfrm>
          <a:prstGeom prst="rect">
            <a:avLst/>
          </a:prstGeom>
          <a:ln w="28575">
            <a:solidFill>
              <a:schemeClr val="tx1"/>
            </a:solidFill>
          </a:ln>
        </p:spPr>
        <p:txBody>
          <a:bodyPr>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endParaRPr>
          </a:p>
          <a:p>
            <a:pPr algn="just"/>
            <a:r>
              <a:rPr lang="es-ES" sz="2400" dirty="0" smtClean="0">
                <a:latin typeface="Arial Narrow" pitchFamily="34" charset="0"/>
              </a:rPr>
              <a:t>Los recursos para cubrir adeudos del ejercicio fiscal anterior, previstos en el proyecto de Presupuesto de Egresos, podrán ser hasta por el 2 por ciento de los Ingresos totales de la respectiva Entidad Federativa.</a:t>
            </a:r>
          </a:p>
          <a:p>
            <a:pPr algn="just"/>
            <a:endParaRPr lang="es-ES" sz="2400" dirty="0" smtClean="0">
              <a:latin typeface="Arial Narrow" pitchFamily="34" charset="0"/>
            </a:endParaRPr>
          </a:p>
          <a:p>
            <a:pPr algn="just"/>
            <a:endParaRPr lang="es-ES" sz="2400" dirty="0" smtClean="0">
              <a:latin typeface="Arial Narrow" pitchFamily="34" charset="0"/>
            </a:endParaRPr>
          </a:p>
          <a:p>
            <a:pPr algn="just"/>
            <a:endParaRPr lang="es-ES" sz="2400" dirty="0" smtClean="0">
              <a:latin typeface="Arial Narrow" pitchFamily="34" charset="0"/>
            </a:endParaRPr>
          </a:p>
          <a:p>
            <a:pPr algn="r"/>
            <a:r>
              <a:rPr lang="es-ES" sz="2400" dirty="0" smtClean="0">
                <a:latin typeface="Arial Narrow" pitchFamily="34" charset="0"/>
              </a:rPr>
              <a:t>Transitorio 5 por ciento para el Ejercicio Fiscal 2018</a:t>
            </a:r>
            <a:endParaRPr lang="es-MX" sz="2400" dirty="0" smtClean="0">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8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s-MX" sz="2000" dirty="0" smtClean="0">
              <a:solidFill>
                <a:schemeClr val="tx2"/>
              </a:solidFill>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2000" b="0" i="0" u="none" strike="noStrike" kern="1200" cap="none" spc="0" normalizeH="0" baseline="0" noProof="0" dirty="0" smtClean="0">
              <a:ln>
                <a:noFill/>
              </a:ln>
              <a:solidFill>
                <a:schemeClr val="tx2"/>
              </a:solidFill>
              <a:effectLst/>
              <a:uLnTx/>
              <a:uFillTx/>
              <a:latin typeface="Arial Narrow"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s-MX"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1 Título"/>
          <p:cNvSpPr txBox="1">
            <a:spLocks/>
          </p:cNvSpPr>
          <p:nvPr/>
        </p:nvSpPr>
        <p:spPr>
          <a:xfrm>
            <a:off x="571472" y="1124744"/>
            <a:ext cx="7537304" cy="73262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Arial Narrow" pitchFamily="34" charset="0"/>
                <a:ea typeface="+mj-ea"/>
                <a:cs typeface="+mj-cs"/>
              </a:rPr>
              <a:t>Asignación de recursos adeudos del ejercicio fiscal anterior</a:t>
            </a:r>
            <a:endParaRPr kumimoji="0" lang="es-MX"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Arial Narrow"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2642</TotalTime>
  <Words>1201</Words>
  <Application>Microsoft Office PowerPoint</Application>
  <PresentationFormat>Presentación en pantalla (4:3)</PresentationFormat>
  <Paragraphs>165</Paragraphs>
  <Slides>16</Slides>
  <Notes>15</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Viajes</vt:lpstr>
      <vt:lpstr>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lpstr>  Ley de Disciplina Financiera de las Entidades Federativas y de los Municipios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DE AUDITORIA    NUMERO A-1</dc:title>
  <dc:creator>OFS-PROFIS-PC-060</dc:creator>
  <cp:lastModifiedBy>Mariano Palacios García</cp:lastModifiedBy>
  <cp:revision>240</cp:revision>
  <dcterms:created xsi:type="dcterms:W3CDTF">2012-10-15T14:16:39Z</dcterms:created>
  <dcterms:modified xsi:type="dcterms:W3CDTF">2016-05-20T15:09:48Z</dcterms:modified>
</cp:coreProperties>
</file>